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70" r:id="rId5"/>
    <p:sldId id="271" r:id="rId6"/>
    <p:sldId id="259" r:id="rId7"/>
    <p:sldId id="260" r:id="rId8"/>
    <p:sldId id="261" r:id="rId9"/>
    <p:sldId id="262" r:id="rId10"/>
    <p:sldId id="264" r:id="rId11"/>
    <p:sldId id="272" r:id="rId12"/>
    <p:sldId id="265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B08DA3AA-453D-498B-83A3-EC7B8186B30C}">
          <p14:sldIdLst>
            <p14:sldId id="256"/>
            <p14:sldId id="257"/>
            <p14:sldId id="258"/>
            <p14:sldId id="270"/>
            <p14:sldId id="271"/>
            <p14:sldId id="259"/>
            <p14:sldId id="260"/>
            <p14:sldId id="261"/>
            <p14:sldId id="262"/>
            <p14:sldId id="264"/>
            <p14:sldId id="272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41" autoAdjust="0"/>
  </p:normalViewPr>
  <p:slideViewPr>
    <p:cSldViewPr>
      <p:cViewPr varScale="1">
        <p:scale>
          <a:sx n="109" d="100"/>
          <a:sy n="109" d="100"/>
        </p:scale>
        <p:origin x="99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3DED4-6B10-4E5C-A7AE-D6CF01208EDA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FA1593-4391-4FDF-87E2-792582B29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103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A1593-4391-4FDF-87E2-792582B297D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10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A1593-4391-4FDF-87E2-792582B297D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10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A1593-4391-4FDF-87E2-792582B297D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10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A1593-4391-4FDF-87E2-792582B297D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10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A1593-4391-4FDF-87E2-792582B297D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102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A1593-4391-4FDF-87E2-792582B297D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102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A1593-4391-4FDF-87E2-792582B297D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102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A1593-4391-4FDF-87E2-792582B297D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102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A1593-4391-4FDF-87E2-792582B297D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102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A1593-4391-4FDF-87E2-792582B297D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102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A1593-4391-4FDF-87E2-792582B297D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102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A1593-4391-4FDF-87E2-792582B297D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10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D7C1-A1F5-48A5-80C1-75E011E57009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5BFDC-6952-452D-9D3E-8B1078CFA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891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D7C1-A1F5-48A5-80C1-75E011E57009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5BFDC-6952-452D-9D3E-8B1078CFA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802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D7C1-A1F5-48A5-80C1-75E011E57009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5BFDC-6952-452D-9D3E-8B1078CFA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866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D7C1-A1F5-48A5-80C1-75E011E57009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5BFDC-6952-452D-9D3E-8B1078CFA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61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D7C1-A1F5-48A5-80C1-75E011E57009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5BFDC-6952-452D-9D3E-8B1078CFA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470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D7C1-A1F5-48A5-80C1-75E011E57009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5BFDC-6952-452D-9D3E-8B1078CFA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035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D7C1-A1F5-48A5-80C1-75E011E57009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5BFDC-6952-452D-9D3E-8B1078CFA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052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D7C1-A1F5-48A5-80C1-75E011E57009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5BFDC-6952-452D-9D3E-8B1078CFA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67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D7C1-A1F5-48A5-80C1-75E011E57009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5BFDC-6952-452D-9D3E-8B1078CFA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149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D7C1-A1F5-48A5-80C1-75E011E57009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5BFDC-6952-452D-9D3E-8B1078CFA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858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D7C1-A1F5-48A5-80C1-75E011E57009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5BFDC-6952-452D-9D3E-8B1078CFA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082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rgbClr val="03D4A8">
                <a:lumMod val="56000"/>
                <a:lumOff val="44000"/>
              </a:srgbClr>
            </a:gs>
            <a:gs pos="77000">
              <a:srgbClr val="21D6E0"/>
            </a:gs>
            <a:gs pos="90000">
              <a:srgbClr val="0087E6"/>
            </a:gs>
            <a:gs pos="97000">
              <a:srgbClr val="005CBF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FD7C1-A1F5-48A5-80C1-75E011E57009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5BFDC-6952-452D-9D3E-8B1078CFA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460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3.png"/><Relationship Id="rId7" Type="http://schemas.openxmlformats.org/officeDocument/2006/relationships/image" Target="../media/image10.jpe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g"/><Relationship Id="rId18" Type="http://schemas.openxmlformats.org/officeDocument/2006/relationships/image" Target="../media/image30.jpeg"/><Relationship Id="rId3" Type="http://schemas.openxmlformats.org/officeDocument/2006/relationships/image" Target="../media/image3.png"/><Relationship Id="rId21" Type="http://schemas.openxmlformats.org/officeDocument/2006/relationships/image" Target="../media/image33.jpe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17" Type="http://schemas.openxmlformats.org/officeDocument/2006/relationships/image" Target="../media/image29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8.jp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11" Type="http://schemas.openxmlformats.org/officeDocument/2006/relationships/image" Target="../media/image23.jpg"/><Relationship Id="rId24" Type="http://schemas.openxmlformats.org/officeDocument/2006/relationships/image" Target="../media/image36.jpg"/><Relationship Id="rId5" Type="http://schemas.openxmlformats.org/officeDocument/2006/relationships/image" Target="../media/image17.jpeg"/><Relationship Id="rId15" Type="http://schemas.openxmlformats.org/officeDocument/2006/relationships/image" Target="../media/image27.jpeg"/><Relationship Id="rId23" Type="http://schemas.openxmlformats.org/officeDocument/2006/relationships/image" Target="../media/image35.jpeg"/><Relationship Id="rId10" Type="http://schemas.openxmlformats.org/officeDocument/2006/relationships/image" Target="../media/image22.jpeg"/><Relationship Id="rId19" Type="http://schemas.openxmlformats.org/officeDocument/2006/relationships/image" Target="../media/image31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Relationship Id="rId14" Type="http://schemas.openxmlformats.org/officeDocument/2006/relationships/image" Target="../media/image26.jpeg"/><Relationship Id="rId22" Type="http://schemas.openxmlformats.org/officeDocument/2006/relationships/image" Target="../media/image34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7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.png"/><Relationship Id="rId9" Type="http://schemas.openxmlformats.org/officeDocument/2006/relationships/image" Target="../media/image4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13" Type="http://schemas.openxmlformats.org/officeDocument/2006/relationships/image" Target="../media/image53.jpeg"/><Relationship Id="rId3" Type="http://schemas.openxmlformats.org/officeDocument/2006/relationships/image" Target="../media/image43.jpg"/><Relationship Id="rId7" Type="http://schemas.openxmlformats.org/officeDocument/2006/relationships/image" Target="../media/image47.jpeg"/><Relationship Id="rId12" Type="http://schemas.openxmlformats.org/officeDocument/2006/relationships/image" Target="../media/image5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jpg"/><Relationship Id="rId11" Type="http://schemas.openxmlformats.org/officeDocument/2006/relationships/image" Target="../media/image51.jpg"/><Relationship Id="rId5" Type="http://schemas.openxmlformats.org/officeDocument/2006/relationships/image" Target="../media/image45.jpeg"/><Relationship Id="rId15" Type="http://schemas.openxmlformats.org/officeDocument/2006/relationships/image" Target="../media/image55.jpg"/><Relationship Id="rId10" Type="http://schemas.openxmlformats.org/officeDocument/2006/relationships/image" Target="../media/image50.jpeg"/><Relationship Id="rId4" Type="http://schemas.openxmlformats.org/officeDocument/2006/relationships/image" Target="../media/image44.jpeg"/><Relationship Id="rId9" Type="http://schemas.openxmlformats.org/officeDocument/2006/relationships/image" Target="../media/image49.jpg"/><Relationship Id="rId14" Type="http://schemas.openxmlformats.org/officeDocument/2006/relationships/image" Target="../media/image54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6.jpeg"/><Relationship Id="rId7" Type="http://schemas.openxmlformats.org/officeDocument/2006/relationships/image" Target="../media/image5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10" Type="http://schemas.openxmlformats.org/officeDocument/2006/relationships/image" Target="../media/image62.jpeg"/><Relationship Id="rId4" Type="http://schemas.openxmlformats.org/officeDocument/2006/relationships/image" Target="../media/image3.png"/><Relationship Id="rId9" Type="http://schemas.openxmlformats.org/officeDocument/2006/relationships/image" Target="../media/image61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3.jpeg"/><Relationship Id="rId7" Type="http://schemas.openxmlformats.org/officeDocument/2006/relationships/image" Target="../media/image6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jpg"/><Relationship Id="rId5" Type="http://schemas.openxmlformats.org/officeDocument/2006/relationships/image" Target="../media/image64.jpeg"/><Relationship Id="rId10" Type="http://schemas.openxmlformats.org/officeDocument/2006/relationships/image" Target="../media/image69.jpeg"/><Relationship Id="rId4" Type="http://schemas.openxmlformats.org/officeDocument/2006/relationships/image" Target="../media/image3.png"/><Relationship Id="rId9" Type="http://schemas.openxmlformats.org/officeDocument/2006/relationships/image" Target="../media/image6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g"/><Relationship Id="rId3" Type="http://schemas.openxmlformats.org/officeDocument/2006/relationships/image" Target="../media/image3.png"/><Relationship Id="rId7" Type="http://schemas.openxmlformats.org/officeDocument/2006/relationships/image" Target="../media/image7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2.jpg"/><Relationship Id="rId11" Type="http://schemas.openxmlformats.org/officeDocument/2006/relationships/image" Target="../media/image77.jpg"/><Relationship Id="rId5" Type="http://schemas.openxmlformats.org/officeDocument/2006/relationships/image" Target="../media/image71.jpeg"/><Relationship Id="rId10" Type="http://schemas.openxmlformats.org/officeDocument/2006/relationships/image" Target="../media/image76.jpg"/><Relationship Id="rId4" Type="http://schemas.openxmlformats.org/officeDocument/2006/relationships/image" Target="../media/image70.jpg"/><Relationship Id="rId9" Type="http://schemas.openxmlformats.org/officeDocument/2006/relationships/image" Target="../media/image7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13" Type="http://schemas.openxmlformats.org/officeDocument/2006/relationships/image" Target="../media/image88.jpeg"/><Relationship Id="rId3" Type="http://schemas.openxmlformats.org/officeDocument/2006/relationships/image" Target="../media/image78.jpeg"/><Relationship Id="rId7" Type="http://schemas.openxmlformats.org/officeDocument/2006/relationships/image" Target="../media/image82.jpeg"/><Relationship Id="rId12" Type="http://schemas.openxmlformats.org/officeDocument/2006/relationships/image" Target="../media/image87.jpeg"/><Relationship Id="rId17" Type="http://schemas.openxmlformats.org/officeDocument/2006/relationships/image" Target="../media/image92.jpe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9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jpeg"/><Relationship Id="rId11" Type="http://schemas.openxmlformats.org/officeDocument/2006/relationships/image" Target="../media/image86.jpeg"/><Relationship Id="rId5" Type="http://schemas.openxmlformats.org/officeDocument/2006/relationships/image" Target="../media/image80.jpeg"/><Relationship Id="rId15" Type="http://schemas.openxmlformats.org/officeDocument/2006/relationships/image" Target="../media/image90.jpeg"/><Relationship Id="rId10" Type="http://schemas.openxmlformats.org/officeDocument/2006/relationships/image" Target="../media/image85.jpeg"/><Relationship Id="rId4" Type="http://schemas.openxmlformats.org/officeDocument/2006/relationships/image" Target="../media/image79.jpeg"/><Relationship Id="rId9" Type="http://schemas.openxmlformats.org/officeDocument/2006/relationships/image" Target="../media/image84.jpeg"/><Relationship Id="rId14" Type="http://schemas.openxmlformats.org/officeDocument/2006/relationships/image" Target="../media/image8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13" Type="http://schemas.openxmlformats.org/officeDocument/2006/relationships/image" Target="../media/image103.jpg"/><Relationship Id="rId3" Type="http://schemas.openxmlformats.org/officeDocument/2006/relationships/image" Target="../media/image93.jpg"/><Relationship Id="rId7" Type="http://schemas.openxmlformats.org/officeDocument/2006/relationships/image" Target="../media/image97.jpeg"/><Relationship Id="rId12" Type="http://schemas.openxmlformats.org/officeDocument/2006/relationships/image" Target="../media/image10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6.jpeg"/><Relationship Id="rId11" Type="http://schemas.openxmlformats.org/officeDocument/2006/relationships/image" Target="../media/image101.jpeg"/><Relationship Id="rId5" Type="http://schemas.openxmlformats.org/officeDocument/2006/relationships/image" Target="../media/image95.jpeg"/><Relationship Id="rId10" Type="http://schemas.openxmlformats.org/officeDocument/2006/relationships/image" Target="../media/image100.jpeg"/><Relationship Id="rId4" Type="http://schemas.openxmlformats.org/officeDocument/2006/relationships/image" Target="../media/image94.jpg"/><Relationship Id="rId9" Type="http://schemas.openxmlformats.org/officeDocument/2006/relationships/image" Target="../media/image99.jpg"/><Relationship Id="rId14" Type="http://schemas.openxmlformats.org/officeDocument/2006/relationships/image" Target="../media/image104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jpeg"/><Relationship Id="rId3" Type="http://schemas.openxmlformats.org/officeDocument/2006/relationships/image" Target="../media/image105.jpg"/><Relationship Id="rId7" Type="http://schemas.openxmlformats.org/officeDocument/2006/relationships/image" Target="../media/image10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10" Type="http://schemas.openxmlformats.org/officeDocument/2006/relationships/image" Target="../media/image111.jpeg"/><Relationship Id="rId4" Type="http://schemas.openxmlformats.org/officeDocument/2006/relationships/image" Target="../media/image3.png"/><Relationship Id="rId9" Type="http://schemas.openxmlformats.org/officeDocument/2006/relationships/image" Target="../media/image1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epcogroupcompanies@gmail.com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61440"/>
            <a:ext cx="7772400" cy="6096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2700" b="1" dirty="0">
                <a:solidFill>
                  <a:schemeClr val="bg1"/>
                </a:solidFill>
              </a:rPr>
              <a:t>EPCO Engineering Procurement &amp; Contracts Private Limited</a:t>
            </a:r>
            <a:br>
              <a:rPr lang="en-US" sz="4900" dirty="0">
                <a:solidFill>
                  <a:schemeClr val="bg1"/>
                </a:solidFill>
              </a:rPr>
            </a:br>
            <a:r>
              <a:rPr lang="en-US" sz="1100" dirty="0">
                <a:solidFill>
                  <a:schemeClr val="bg1"/>
                </a:solidFill>
              </a:rPr>
              <a:t>I Architectural &amp; Engineering Design Consultancy I PMC I Construction I Real Estate I Interior Design &amp; Fit Outs I Building Maintenance I 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6096000"/>
            <a:ext cx="6400800" cy="381000"/>
          </a:xfrm>
        </p:spPr>
        <p:txBody>
          <a:bodyPr>
            <a:normAutofit fontScale="92500" lnSpcReduction="20000"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A EPCO Group Company</a:t>
            </a:r>
          </a:p>
          <a:p>
            <a:r>
              <a:rPr lang="en-US" sz="1050" dirty="0">
                <a:solidFill>
                  <a:schemeClr val="tx1"/>
                </a:solidFill>
              </a:rPr>
              <a:t>I EPC Construction I Health Care Services I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685800"/>
            <a:ext cx="508000" cy="711200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762000" y="3124200"/>
            <a:ext cx="35814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b="1" dirty="0">
                <a:solidFill>
                  <a:schemeClr val="tx1"/>
                </a:solidFill>
              </a:rPr>
              <a:t>Our Mission</a:t>
            </a:r>
          </a:p>
          <a:p>
            <a:pPr marL="171450" indent="-1714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b="1" dirty="0">
                <a:solidFill>
                  <a:schemeClr val="tx1"/>
                </a:solidFill>
              </a:rPr>
              <a:t>EPCO</a:t>
            </a:r>
            <a:r>
              <a:rPr lang="en-US" sz="1050" dirty="0">
                <a:solidFill>
                  <a:schemeClr val="tx1"/>
                </a:solidFill>
              </a:rPr>
              <a:t>, A System Driven Organization Is Committed To Meet The Customer’s Expectation Every Time On Top Priority </a:t>
            </a:r>
          </a:p>
          <a:p>
            <a:pPr marL="171450" indent="-1714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schemeClr val="tx1"/>
                </a:solidFill>
              </a:rPr>
              <a:t>To Provide End To End Solution To All Our Customers</a:t>
            </a:r>
          </a:p>
          <a:p>
            <a:pPr marL="171450" indent="-1714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schemeClr val="tx1"/>
                </a:solidFill>
              </a:rPr>
              <a:t>To Act As A Single Point Contact With Accountability To The Customers</a:t>
            </a:r>
          </a:p>
          <a:p>
            <a:pPr marL="171450" indent="-1714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050" dirty="0">
                <a:solidFill>
                  <a:schemeClr val="tx1"/>
                </a:solidFill>
              </a:rPr>
              <a:t>To Become A Customer Centric Brand Through Outstanding Performance</a:t>
            </a:r>
            <a:endParaRPr lang="en-US" sz="1050" dirty="0">
              <a:solidFill>
                <a:schemeClr val="tx1"/>
              </a:solidFill>
            </a:endParaRPr>
          </a:p>
          <a:p>
            <a:pPr marL="171450" indent="-171450" algn="l">
              <a:buFont typeface="Arial" pitchFamily="34" charset="0"/>
              <a:buChar char="•"/>
            </a:pP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4787499" y="3124200"/>
            <a:ext cx="35814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b="1" dirty="0">
                <a:solidFill>
                  <a:schemeClr val="tx1"/>
                </a:solidFill>
              </a:rPr>
              <a:t>Our Vision</a:t>
            </a:r>
          </a:p>
          <a:p>
            <a:pPr marL="171450" indent="-1714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schemeClr val="tx1"/>
                </a:solidFill>
              </a:rPr>
              <a:t>Continuously Upgrading Ourselves By Updating Our Knowledge &amp; Systems Every Day Through Improvising New Ideas With New Age Technologies To Sustain For A Longer Journey</a:t>
            </a:r>
          </a:p>
          <a:p>
            <a:pPr marL="171450" indent="-1714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schemeClr val="tx1"/>
                </a:solidFill>
              </a:rPr>
              <a:t>To Ensure All Customers Are Satisfied With Our High Quality Services At All Times</a:t>
            </a:r>
          </a:p>
        </p:txBody>
      </p:sp>
      <p:sp>
        <p:nvSpPr>
          <p:cNvPr id="4" name="Rectangle 3"/>
          <p:cNvSpPr/>
          <p:nvPr/>
        </p:nvSpPr>
        <p:spPr>
          <a:xfrm>
            <a:off x="4787499" y="5029200"/>
            <a:ext cx="4139799" cy="586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/>
              <a:t>Our Commitment</a:t>
            </a:r>
          </a:p>
          <a:p>
            <a:pPr marL="17145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/>
              <a:t>We Deliver What We Promise</a:t>
            </a:r>
          </a:p>
        </p:txBody>
      </p:sp>
    </p:spTree>
    <p:extLst>
      <p:ext uri="{BB962C8B-B14F-4D97-AF65-F5344CB8AC3E}">
        <p14:creationId xmlns:p14="http://schemas.microsoft.com/office/powerpoint/2010/main" val="1775415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dirty="0"/>
              <a:t>EPCO Engineering Procurement &amp; Contracts Private Limited</a:t>
            </a:r>
            <a:br>
              <a:rPr lang="en-US" sz="2400" b="1" dirty="0"/>
            </a:br>
            <a:r>
              <a:rPr lang="en-US" sz="1100" dirty="0"/>
              <a:t>I Architectural &amp; Engineering Design Consultancy I PMC I Construction I Real Estate I Interior Design &amp; Fit Outs I Building Maintenance I </a:t>
            </a:r>
            <a:br>
              <a:rPr lang="en-US" sz="1100" dirty="0"/>
            </a:br>
            <a:br>
              <a:rPr lang="en-US" sz="1100" dirty="0"/>
            </a:br>
            <a:r>
              <a:rPr lang="en-US" sz="1600" b="1" dirty="0"/>
              <a:t>BUSINESS VERTICAL DIVISIONS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600200"/>
            <a:ext cx="1880566" cy="2133600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3979244"/>
            <a:ext cx="3736976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608" y="4129238"/>
            <a:ext cx="3939191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4129238"/>
            <a:ext cx="40386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sz="1050" dirty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4786162" y="4114800"/>
            <a:ext cx="40386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396740" y="4010125"/>
            <a:ext cx="4247948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b="1" dirty="0">
                <a:solidFill>
                  <a:prstClr val="black"/>
                </a:solidFill>
              </a:rPr>
              <a:t>Project Management Consultancy Division</a:t>
            </a:r>
          </a:p>
          <a:p>
            <a:pPr marL="171450" lvl="0" indent="-171450">
              <a:spcAft>
                <a:spcPts val="300"/>
              </a:spcAft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Steering Team Of The Organization With Empowerment To Complete All Projects On Time</a:t>
            </a:r>
          </a:p>
          <a:p>
            <a:pPr marL="171450" lvl="0" indent="-171450">
              <a:spcAft>
                <a:spcPts val="300"/>
              </a:spcAft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Single Point Of Contact With Accountability To All Customers</a:t>
            </a:r>
          </a:p>
          <a:p>
            <a:pPr marL="171450" lvl="0" indent="-171450">
              <a:spcAft>
                <a:spcPts val="300"/>
              </a:spcAft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Project Planning, Scheduling &amp; Monitoring</a:t>
            </a:r>
          </a:p>
          <a:p>
            <a:pPr marL="171450" lvl="0" indent="-171450">
              <a:spcAft>
                <a:spcPts val="300"/>
              </a:spcAft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Quantity Survey &amp; Billing </a:t>
            </a:r>
          </a:p>
          <a:p>
            <a:pPr marL="171450" lvl="0" indent="-171450">
              <a:spcAft>
                <a:spcPts val="300"/>
              </a:spcAft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Estimation, Budget &amp; Costing</a:t>
            </a:r>
          </a:p>
          <a:p>
            <a:pPr marL="171450" lvl="0" indent="-171450">
              <a:spcAft>
                <a:spcPts val="300"/>
              </a:spcAft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Resource Planning &amp; Allocation</a:t>
            </a:r>
          </a:p>
          <a:p>
            <a:pPr marL="171450" lvl="0" indent="-171450">
              <a:spcAft>
                <a:spcPts val="300"/>
              </a:spcAft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Purchase &amp; Procurement</a:t>
            </a:r>
          </a:p>
          <a:p>
            <a:pPr marL="171450" lvl="0" indent="-171450">
              <a:spcAft>
                <a:spcPts val="300"/>
              </a:spcAft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Handling Of Defects Liability </a:t>
            </a:r>
          </a:p>
          <a:p>
            <a:pPr marL="171450" lvl="0" indent="-171450">
              <a:spcAft>
                <a:spcPts val="300"/>
              </a:spcAft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Project Close Out &amp; Documentation</a:t>
            </a:r>
          </a:p>
          <a:p>
            <a:pPr marL="171450" lvl="0" indent="-171450">
              <a:spcAft>
                <a:spcPts val="300"/>
              </a:spcAft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Ascertaining Customer Satisfaction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600200"/>
            <a:ext cx="1981082" cy="21259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010125"/>
            <a:ext cx="1676400" cy="21480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4024162"/>
            <a:ext cx="1828800" cy="2148038"/>
          </a:xfrm>
          <a:prstGeom prst="rect">
            <a:avLst/>
          </a:prstGeom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454025" y="1600200"/>
            <a:ext cx="36576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400" b="1" dirty="0"/>
              <a:t>Architectural &amp; Engineering Design Consultancy Division</a:t>
            </a:r>
          </a:p>
          <a:p>
            <a:r>
              <a:rPr lang="en-US" sz="1050" dirty="0"/>
              <a:t>Lay Out &amp; Architectural Plans</a:t>
            </a:r>
          </a:p>
          <a:p>
            <a:r>
              <a:rPr lang="en-US" sz="1050" dirty="0"/>
              <a:t>Statutory Drawings</a:t>
            </a:r>
          </a:p>
          <a:p>
            <a:r>
              <a:rPr lang="en-US" sz="1050" dirty="0"/>
              <a:t>Structural Design &amp; Detailed Engineering</a:t>
            </a:r>
          </a:p>
          <a:p>
            <a:r>
              <a:rPr lang="en-US" sz="1050" dirty="0"/>
              <a:t>Design &amp; Detailing Of MEP Services</a:t>
            </a:r>
          </a:p>
          <a:p>
            <a:r>
              <a:rPr lang="en-US" sz="1050" dirty="0"/>
              <a:t>Design &amp; Detailing Of Treatment Plants</a:t>
            </a:r>
          </a:p>
          <a:p>
            <a:r>
              <a:rPr lang="en-US" sz="1050" dirty="0"/>
              <a:t>Design &amp; Detailing Of Horticulture &amp; Landscape </a:t>
            </a:r>
          </a:p>
          <a:p>
            <a:r>
              <a:rPr lang="en-US" sz="1050" dirty="0"/>
              <a:t>Swimming Pools</a:t>
            </a:r>
          </a:p>
          <a:p>
            <a:r>
              <a:rPr lang="en-US" sz="1050" dirty="0"/>
              <a:t>Club House &amp; Other Amenities</a:t>
            </a:r>
          </a:p>
        </p:txBody>
      </p:sp>
    </p:spTree>
    <p:extLst>
      <p:ext uri="{BB962C8B-B14F-4D97-AF65-F5344CB8AC3E}">
        <p14:creationId xmlns:p14="http://schemas.microsoft.com/office/powerpoint/2010/main" val="632817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dirty="0"/>
              <a:t>EPCO Engineering Procurement &amp; Contracts Private Limited</a:t>
            </a:r>
            <a:br>
              <a:rPr lang="en-US" sz="2400" b="1" dirty="0"/>
            </a:br>
            <a:r>
              <a:rPr lang="en-US" sz="1100" dirty="0"/>
              <a:t>I Architectural &amp; Engineering Design Consultancy I PMC I Construction I Real Estate I Interior Design &amp; Fit outs I Building Maintenance I </a:t>
            </a:r>
            <a:br>
              <a:rPr lang="en-US" sz="1100" dirty="0"/>
            </a:br>
            <a:br>
              <a:rPr lang="en-US" sz="1100" dirty="0"/>
            </a:br>
            <a:r>
              <a:rPr lang="en-US" sz="1600" b="1" dirty="0"/>
              <a:t>BUSINESS VERTICAL DIVISIONS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21336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000" b="1" dirty="0"/>
              <a:t>Project Construction Division</a:t>
            </a:r>
          </a:p>
          <a:p>
            <a:r>
              <a:rPr lang="en-US" sz="1400" dirty="0"/>
              <a:t>Construction Planning &amp; Pre-construction Works</a:t>
            </a:r>
          </a:p>
          <a:p>
            <a:r>
              <a:rPr lang="en-US" sz="1400" dirty="0"/>
              <a:t>Monitoring Of The Progress In Line With Plan</a:t>
            </a:r>
          </a:p>
          <a:p>
            <a:r>
              <a:rPr lang="en-US" sz="1400" dirty="0"/>
              <a:t>Deployment &amp; Allocation Of Resources</a:t>
            </a:r>
          </a:p>
          <a:p>
            <a:r>
              <a:rPr lang="en-US" sz="1400" dirty="0"/>
              <a:t>Qualitative Construction</a:t>
            </a:r>
          </a:p>
          <a:p>
            <a:r>
              <a:rPr lang="en-US" sz="1400" dirty="0"/>
              <a:t>Timely Completion</a:t>
            </a:r>
          </a:p>
          <a:p>
            <a:r>
              <a:rPr lang="en-US" sz="1400" dirty="0"/>
              <a:t>Adherence to EHS &amp; Statutory Compliances</a:t>
            </a:r>
          </a:p>
          <a:p>
            <a:r>
              <a:rPr lang="en-US" sz="1400" dirty="0"/>
              <a:t>Contractual Compliances &amp; Obligations</a:t>
            </a:r>
          </a:p>
          <a:p>
            <a:r>
              <a:rPr lang="en-US" sz="1400" dirty="0"/>
              <a:t>Periodical Review &amp; Meeting Customer Expectations</a:t>
            </a:r>
          </a:p>
          <a:p>
            <a:r>
              <a:rPr lang="en-US" sz="1400" dirty="0"/>
              <a:t>Customer Satisfaction </a:t>
            </a:r>
          </a:p>
          <a:p>
            <a:r>
              <a:rPr lang="en-US" sz="1400" dirty="0"/>
              <a:t>Handing Over &amp; Documentation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608" y="4129238"/>
            <a:ext cx="3939191" cy="16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4129238"/>
            <a:ext cx="40386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sz="1050" dirty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4786162" y="4114800"/>
            <a:ext cx="40386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727951" y="4038600"/>
            <a:ext cx="3947962" cy="2731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b="1" dirty="0">
                <a:solidFill>
                  <a:prstClr val="black"/>
                </a:solidFill>
              </a:rPr>
              <a:t>Estate Development Division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Consultancy On Appropriate Development Suitable For The Land Parcel Available With The Customer 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Joint Ventures &amp; Joint Developments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Viability &amp; Feasibility Reports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Liaison &amp; Statutory Approvals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Appointment Of Architects &amp; Consultants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Sales &amp; Marketing Support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Customer Relation Management Activities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Customer Accounts &amp; Data Base Maintenance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Handing Over To End Customers Including Defects Liability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987" y="1673225"/>
            <a:ext cx="2640013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200" y="5486400"/>
            <a:ext cx="981873" cy="1117533"/>
          </a:xfrm>
          <a:prstGeom prst="rect">
            <a:avLst/>
          </a:prstGeom>
        </p:spPr>
      </p:pic>
      <p:pic>
        <p:nvPicPr>
          <p:cNvPr id="15" name="Content Placeholder 14"/>
          <p:cNvPicPr>
            <a:picLocks noGrp="1" noChangeAspect="1"/>
          </p:cNvPicPr>
          <p:nvPr>
            <p:ph sz="half" idx="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097160"/>
            <a:ext cx="1219200" cy="1327478"/>
          </a:xfr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200" y="4079575"/>
            <a:ext cx="981873" cy="130719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540" y="5486400"/>
            <a:ext cx="1078523" cy="111753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540" y="4079575"/>
            <a:ext cx="1066800" cy="130719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367" y="5486400"/>
            <a:ext cx="1054936" cy="11175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365" y="4098066"/>
            <a:ext cx="1060938" cy="130629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32" y="5486400"/>
            <a:ext cx="1249668" cy="111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949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dirty="0"/>
              <a:t>EPCO Engineering Procurement &amp; Contracts Private Limited</a:t>
            </a:r>
            <a:br>
              <a:rPr lang="en-US" sz="2400" b="1" dirty="0"/>
            </a:br>
            <a:r>
              <a:rPr lang="en-US" sz="1100" dirty="0"/>
              <a:t>I Architectural &amp; Engineering Design Consultancy I PMC I Construction I Real Estate I Interior Design &amp; Fit outs I Building Maintenance I </a:t>
            </a:r>
            <a:br>
              <a:rPr lang="en-US" sz="1100" dirty="0"/>
            </a:br>
            <a:br>
              <a:rPr lang="en-US" sz="1100" dirty="0"/>
            </a:br>
            <a:r>
              <a:rPr lang="en-US" sz="1600" b="1" dirty="0"/>
              <a:t>BUSINESS VERTICAL DIVISIONS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2133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b="1" dirty="0"/>
              <a:t>Interior Design &amp; Fit Outs Division</a:t>
            </a:r>
          </a:p>
          <a:p>
            <a:pPr>
              <a:lnSpc>
                <a:spcPct val="150000"/>
              </a:lnSpc>
            </a:pPr>
            <a:r>
              <a:rPr lang="en-US" sz="1050" dirty="0"/>
              <a:t>Understanding The Needs Of The Customer</a:t>
            </a:r>
          </a:p>
          <a:p>
            <a:pPr>
              <a:lnSpc>
                <a:spcPct val="150000"/>
              </a:lnSpc>
            </a:pPr>
            <a:r>
              <a:rPr lang="en-US" sz="1050" dirty="0"/>
              <a:t>Design &amp; Customer Approval</a:t>
            </a:r>
          </a:p>
          <a:p>
            <a:pPr>
              <a:lnSpc>
                <a:spcPct val="150000"/>
              </a:lnSpc>
            </a:pPr>
            <a:r>
              <a:rPr lang="en-US" sz="1050" dirty="0"/>
              <a:t>Coordination With Various Services Team Members</a:t>
            </a:r>
          </a:p>
          <a:p>
            <a:pPr>
              <a:lnSpc>
                <a:spcPct val="150000"/>
              </a:lnSpc>
            </a:pPr>
            <a:r>
              <a:rPr lang="en-US" sz="1050" dirty="0"/>
              <a:t>Execution Of Interior Fit Outs With Qualitative Outputs</a:t>
            </a:r>
          </a:p>
          <a:p>
            <a:pPr>
              <a:lnSpc>
                <a:spcPct val="150000"/>
              </a:lnSpc>
            </a:pPr>
            <a:r>
              <a:rPr lang="en-US" sz="1050" dirty="0"/>
              <a:t>Vendor Management For Successful Accomplishment On Time</a:t>
            </a:r>
          </a:p>
          <a:p>
            <a:pPr>
              <a:lnSpc>
                <a:spcPct val="150000"/>
              </a:lnSpc>
            </a:pPr>
            <a:r>
              <a:rPr lang="en-US" sz="1050" dirty="0"/>
              <a:t>Residential, Commercial, IT Parks And Office Complex Projects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608" y="4129238"/>
            <a:ext cx="3939191" cy="16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4129238"/>
            <a:ext cx="40386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sz="1050" dirty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4786162" y="4114800"/>
            <a:ext cx="40386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719586" y="3747428"/>
            <a:ext cx="3947962" cy="3054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b="1" dirty="0">
                <a:solidFill>
                  <a:prstClr val="black"/>
                </a:solidFill>
              </a:rPr>
              <a:t>Building Maintenance Services Division</a:t>
            </a:r>
          </a:p>
          <a:p>
            <a:r>
              <a:rPr lang="en-US" sz="1050" b="1" dirty="0"/>
              <a:t>Part – A: Customer Account Maintenance</a:t>
            </a:r>
            <a:endParaRPr lang="en-US" sz="105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050" dirty="0"/>
              <a:t>Maintenance Of Customer Database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050" dirty="0"/>
              <a:t>Automated Invoice / Maintenance Billing System Through ERP (OR) Equivalent Software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050" dirty="0"/>
              <a:t>Payment Collection Service (On Behalf Of Our Customer Association)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050" dirty="0"/>
              <a:t>Bank Reconciliation Statements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050" dirty="0"/>
              <a:t>Auditing Of Association Accounts</a:t>
            </a:r>
          </a:p>
          <a:p>
            <a:r>
              <a:rPr lang="en-US" sz="1050" dirty="0"/>
              <a:t> </a:t>
            </a:r>
          </a:p>
          <a:p>
            <a:r>
              <a:rPr lang="en-US" sz="1050" b="1" dirty="0"/>
              <a:t>Part – B: Manpower Supply</a:t>
            </a:r>
            <a:endParaRPr lang="en-US" sz="105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050" dirty="0"/>
              <a:t>Housekeeping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050" dirty="0"/>
              <a:t>Gardening &amp; Landscape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050" dirty="0"/>
              <a:t>Electrical, Plumbing, DG Sets, Etc.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050" dirty="0"/>
              <a:t>Security &amp; Surveillance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050" dirty="0"/>
              <a:t>Pest Control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050" dirty="0"/>
              <a:t>Water Bodies And Swimming Pools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050" dirty="0"/>
              <a:t>Treatment Plants</a:t>
            </a:r>
            <a:endParaRPr lang="en-US" sz="1050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440971"/>
            <a:ext cx="1049399" cy="103757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50548"/>
            <a:ext cx="1005038" cy="106405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51903"/>
            <a:ext cx="1447800" cy="106269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208" y="2577485"/>
            <a:ext cx="1456592" cy="100391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565" y="2577486"/>
            <a:ext cx="1013473" cy="100307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998" y="2548178"/>
            <a:ext cx="1018201" cy="103322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57" y="4724401"/>
            <a:ext cx="720983" cy="74879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" y="3810001"/>
            <a:ext cx="715389" cy="762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57" y="3810000"/>
            <a:ext cx="702824" cy="76200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3803142"/>
            <a:ext cx="838200" cy="76299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4724401"/>
            <a:ext cx="883782" cy="74879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888" y="5638800"/>
            <a:ext cx="851912" cy="6858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3" y="4724400"/>
            <a:ext cx="715388" cy="74879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57" y="5633409"/>
            <a:ext cx="720983" cy="6858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" y="5638800"/>
            <a:ext cx="715389" cy="685800"/>
          </a:xfrm>
          <a:prstGeom prst="rect">
            <a:avLst/>
          </a:prstGeom>
        </p:spPr>
      </p:pic>
      <p:pic>
        <p:nvPicPr>
          <p:cNvPr id="1024" name="Picture 102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5638800"/>
            <a:ext cx="876300" cy="685800"/>
          </a:xfrm>
          <a:prstGeom prst="rect">
            <a:avLst/>
          </a:prstGeom>
        </p:spPr>
      </p:pic>
      <p:pic>
        <p:nvPicPr>
          <p:cNvPr id="1026" name="Picture 1025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429" y="5633409"/>
            <a:ext cx="880371" cy="690359"/>
          </a:xfrm>
          <a:prstGeom prst="rect">
            <a:avLst/>
          </a:prstGeom>
        </p:spPr>
      </p:pic>
      <p:pic>
        <p:nvPicPr>
          <p:cNvPr id="1028" name="Picture 1027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496" y="4724400"/>
            <a:ext cx="898303" cy="748796"/>
          </a:xfrm>
          <a:prstGeom prst="rect">
            <a:avLst/>
          </a:prstGeom>
        </p:spPr>
      </p:pic>
      <p:pic>
        <p:nvPicPr>
          <p:cNvPr id="1029" name="Picture 1028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888" y="4724400"/>
            <a:ext cx="851912" cy="748796"/>
          </a:xfrm>
          <a:prstGeom prst="rect">
            <a:avLst/>
          </a:prstGeom>
        </p:spPr>
      </p:pic>
      <p:pic>
        <p:nvPicPr>
          <p:cNvPr id="1031" name="Picture 1030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803143"/>
            <a:ext cx="883781" cy="762994"/>
          </a:xfrm>
          <a:prstGeom prst="rect">
            <a:avLst/>
          </a:prstGeom>
        </p:spPr>
      </p:pic>
      <p:pic>
        <p:nvPicPr>
          <p:cNvPr id="1033" name="Picture 1032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171" y="3810001"/>
            <a:ext cx="890629" cy="75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319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dirty="0"/>
              <a:t>EPCO Engineering Procurement &amp; Contracts Private Limited</a:t>
            </a:r>
            <a:br>
              <a:rPr lang="en-US" sz="2400" b="1" dirty="0"/>
            </a:br>
            <a:r>
              <a:rPr lang="en-US" sz="1100" dirty="0"/>
              <a:t>I Architectural &amp; Engineering Design Consultancy I PMC I Construction I Real Estate I Interior Design &amp; Fit outs I Building Maintenance I </a:t>
            </a:r>
            <a:br>
              <a:rPr lang="en-US" sz="1100" dirty="0"/>
            </a:br>
            <a:br>
              <a:rPr lang="en-US" sz="1100" dirty="0"/>
            </a:br>
            <a:r>
              <a:rPr lang="en-US" sz="1600" b="1" dirty="0"/>
              <a:t>SUPPORTING SERVICES &amp; DEPARTMENTS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1981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b="1" dirty="0"/>
              <a:t>Business Development &amp; Marketing Department</a:t>
            </a:r>
          </a:p>
          <a:p>
            <a:pPr algn="just"/>
            <a:r>
              <a:rPr lang="en-US" sz="1050" dirty="0"/>
              <a:t>Marketing, Research &amp; Development</a:t>
            </a:r>
          </a:p>
          <a:p>
            <a:pPr algn="just"/>
            <a:r>
              <a:rPr lang="en-US" sz="1050" dirty="0"/>
              <a:t>Branding</a:t>
            </a:r>
          </a:p>
          <a:p>
            <a:pPr algn="just"/>
            <a:r>
              <a:rPr lang="en-US" sz="1050" dirty="0"/>
              <a:t>Lead Generation &amp; Conversion</a:t>
            </a:r>
          </a:p>
          <a:p>
            <a:pPr algn="just"/>
            <a:r>
              <a:rPr lang="en-US" sz="1050" dirty="0"/>
              <a:t>Joint Ventures &amp; Developments</a:t>
            </a:r>
          </a:p>
          <a:p>
            <a:pPr algn="just"/>
            <a:r>
              <a:rPr lang="en-US" sz="1050" dirty="0"/>
              <a:t>Continuous Research &amp; Development for improvement</a:t>
            </a:r>
          </a:p>
          <a:p>
            <a:pPr algn="just"/>
            <a:r>
              <a:rPr lang="en-US" sz="1050" dirty="0"/>
              <a:t>Empowered Team for Customer Satisfaction &amp; Compliances</a:t>
            </a:r>
          </a:p>
          <a:p>
            <a:pPr algn="just"/>
            <a:r>
              <a:rPr lang="en-US" sz="1050" dirty="0"/>
              <a:t>Continuous Inputs For Product &amp; Service Improvement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270572"/>
            <a:ext cx="914400" cy="1350642"/>
          </a:xfr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608" y="4129238"/>
            <a:ext cx="3939191" cy="16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4129238"/>
            <a:ext cx="40386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sz="1050" dirty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4786162" y="4114800"/>
            <a:ext cx="40386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719586" y="4288097"/>
            <a:ext cx="3947962" cy="2408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b="1" dirty="0">
                <a:solidFill>
                  <a:prstClr val="black"/>
                </a:solidFill>
              </a:rPr>
              <a:t>Tendering &amp; Contracts Department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Handling of Tenders 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Submission of Bids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Market Study &amp; Analysis for Price Competition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Negotiation &amp; Finalization 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Signing of Contracts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Accomplishment of Contractual Obligations</a:t>
            </a:r>
          </a:p>
          <a:p>
            <a:pPr marL="171450" lvl="0" indent="-171450">
              <a:buFont typeface="Arial" pitchFamily="34" charset="0"/>
              <a:buChar char="•"/>
            </a:pPr>
            <a:endParaRPr lang="en-US" sz="1050" dirty="0">
              <a:solidFill>
                <a:prstClr val="black"/>
              </a:solidFill>
            </a:endParaRPr>
          </a:p>
          <a:p>
            <a:pPr marL="171450" lvl="0" indent="-171450">
              <a:buFont typeface="Arial" pitchFamily="34" charset="0"/>
              <a:buChar char="•"/>
            </a:pPr>
            <a:endParaRPr lang="en-US" sz="1050" dirty="0">
              <a:solidFill>
                <a:prstClr val="black"/>
              </a:solidFill>
            </a:endParaRPr>
          </a:p>
          <a:p>
            <a:pPr marL="171450" lvl="0" indent="-171450">
              <a:buFont typeface="Arial" pitchFamily="34" charset="0"/>
              <a:buChar char="•"/>
            </a:pPr>
            <a:endParaRPr lang="en-US" sz="1050" dirty="0">
              <a:solidFill>
                <a:prstClr val="black"/>
              </a:solidFill>
            </a:endParaRPr>
          </a:p>
          <a:p>
            <a:pPr marL="171450" lvl="0" indent="-171450">
              <a:buFont typeface="Arial" pitchFamily="34" charset="0"/>
              <a:buChar char="•"/>
            </a:pPr>
            <a:endParaRPr lang="en-US" sz="1050" dirty="0">
              <a:solidFill>
                <a:prstClr val="black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00200"/>
            <a:ext cx="1981200" cy="1981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567" y="1600200"/>
            <a:ext cx="1307433" cy="110964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567" y="2745948"/>
            <a:ext cx="1307433" cy="8354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4270572"/>
            <a:ext cx="1444752" cy="136822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4288097"/>
            <a:ext cx="1541585" cy="135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927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dirty="0"/>
              <a:t>EPCO Engineering Procurement &amp; Contracts Private Limited</a:t>
            </a:r>
            <a:br>
              <a:rPr lang="en-US" sz="2400" b="1" dirty="0"/>
            </a:br>
            <a:r>
              <a:rPr lang="en-US" sz="1100" dirty="0"/>
              <a:t>I Architectural &amp; Engineering Design Consultancy I PMC I Construction I Real Estate I Interior Design &amp; Fit Outs I Building Maintenance I </a:t>
            </a:r>
            <a:br>
              <a:rPr lang="en-US" sz="1100" dirty="0"/>
            </a:br>
            <a:br>
              <a:rPr lang="en-US" sz="1100" dirty="0"/>
            </a:br>
            <a:r>
              <a:rPr lang="en-US" sz="1600" b="1" dirty="0"/>
              <a:t>SUPPORTING SERVICES &amp; DEPARTMENTS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3267" y="1600200"/>
            <a:ext cx="4038600" cy="2133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500" b="1" dirty="0"/>
              <a:t>Form Work Department</a:t>
            </a:r>
          </a:p>
          <a:p>
            <a:r>
              <a:rPr lang="en-US" sz="1100" dirty="0"/>
              <a:t>Design Of Efficient Form Work System </a:t>
            </a:r>
          </a:p>
          <a:p>
            <a:r>
              <a:rPr lang="en-US" sz="1100" dirty="0"/>
              <a:t>Form Work Material Planning</a:t>
            </a:r>
          </a:p>
          <a:p>
            <a:r>
              <a:rPr lang="en-US" sz="1100" dirty="0"/>
              <a:t>Optimum Utilization Of Plywood, Timber &amp; Other Materials</a:t>
            </a:r>
          </a:p>
          <a:p>
            <a:r>
              <a:rPr lang="en-US" sz="1100" dirty="0"/>
              <a:t>Maintenance Of Form Work Materials</a:t>
            </a:r>
          </a:p>
          <a:p>
            <a:r>
              <a:rPr lang="en-US" sz="1100" dirty="0"/>
              <a:t>Training &amp; Development Of Skill Set</a:t>
            </a:r>
          </a:p>
          <a:p>
            <a:r>
              <a:rPr lang="en-US" sz="1100" dirty="0"/>
              <a:t>Adherence To Quality &amp; Safety Standards</a:t>
            </a:r>
          </a:p>
          <a:p>
            <a:r>
              <a:rPr lang="en-US" sz="1100" dirty="0"/>
              <a:t>Monitoring Of Productivity</a:t>
            </a:r>
          </a:p>
          <a:p>
            <a:r>
              <a:rPr lang="en-US" sz="1100" dirty="0"/>
              <a:t>Maintenance Of Stock Of Form Work Materials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4129238"/>
            <a:ext cx="40386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sz="1050" dirty="0"/>
          </a:p>
        </p:txBody>
      </p:sp>
      <p:sp>
        <p:nvSpPr>
          <p:cNvPr id="5" name="Rectangle 4"/>
          <p:cNvSpPr/>
          <p:nvPr/>
        </p:nvSpPr>
        <p:spPr>
          <a:xfrm>
            <a:off x="4763302" y="3725363"/>
            <a:ext cx="3947962" cy="1681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b="1" dirty="0">
                <a:solidFill>
                  <a:prstClr val="black"/>
                </a:solidFill>
              </a:rPr>
              <a:t>Plant &amp; Machinery Department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Identification Of Ideal Plant &amp; Machinery Requirement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Periodical Maintenance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Asset Management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Safety Compliance 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Monitoring Of Productivity</a:t>
            </a:r>
          </a:p>
          <a:p>
            <a:pPr marL="171450" lvl="0" indent="-171450">
              <a:buFont typeface="Arial" pitchFamily="34" charset="0"/>
              <a:buChar char="•"/>
            </a:pPr>
            <a:endParaRPr lang="en-US" sz="1050" dirty="0">
              <a:solidFill>
                <a:prstClr val="black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600" y="4899278"/>
            <a:ext cx="1155840" cy="10858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899278"/>
            <a:ext cx="1524000" cy="10858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600" y="3761237"/>
            <a:ext cx="1140600" cy="96316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11" y="4899278"/>
            <a:ext cx="1205489" cy="108584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761237"/>
            <a:ext cx="1524000" cy="96316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11" y="3761237"/>
            <a:ext cx="1205489" cy="96316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1558122"/>
            <a:ext cx="381000" cy="202327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262" y="2561491"/>
            <a:ext cx="838200" cy="99060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732" y="2555695"/>
            <a:ext cx="1025703" cy="99639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146" y="2555695"/>
            <a:ext cx="1018916" cy="99639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595" y="1538194"/>
            <a:ext cx="1025702" cy="88028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008" y="1553434"/>
            <a:ext cx="1018916" cy="86504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124" y="1538194"/>
            <a:ext cx="838200" cy="88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505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dirty="0"/>
              <a:t>EPCO Engineering Procurement &amp; Contracts Private Limited</a:t>
            </a:r>
            <a:br>
              <a:rPr lang="en-US" sz="2800" b="1" dirty="0"/>
            </a:br>
            <a:r>
              <a:rPr lang="en-US" sz="1100" dirty="0"/>
              <a:t>I Architectural &amp; Engineering Design Consultancy I PMC I Construction I Real Estate I Interior Design &amp; Fit Outs I Building Maintenance I </a:t>
            </a:r>
            <a:br>
              <a:rPr lang="en-US" sz="1100" dirty="0"/>
            </a:br>
            <a:br>
              <a:rPr lang="en-US" sz="1100" dirty="0"/>
            </a:br>
            <a:r>
              <a:rPr lang="en-US" sz="1600" b="1" dirty="0"/>
              <a:t>SUPPORTING SERVICES &amp; DEPARTMENTS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371600"/>
            <a:ext cx="4140867" cy="260800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000" b="1" dirty="0"/>
              <a:t>Environment Health &amp; Safety Department</a:t>
            </a:r>
          </a:p>
          <a:p>
            <a:pPr marL="171450" lvl="0" indent="-171450">
              <a:lnSpc>
                <a:spcPct val="150000"/>
              </a:lnSpc>
            </a:pPr>
            <a:r>
              <a:rPr lang="en-US" sz="1400" dirty="0">
                <a:solidFill>
                  <a:prstClr val="black"/>
                </a:solidFill>
              </a:rPr>
              <a:t>Project EHS Plan For All The Projects</a:t>
            </a:r>
          </a:p>
          <a:p>
            <a:pPr marL="171450" lvl="0" indent="-171450">
              <a:lnSpc>
                <a:spcPct val="150000"/>
              </a:lnSpc>
            </a:pPr>
            <a:r>
              <a:rPr lang="en-US" sz="1400" dirty="0">
                <a:solidFill>
                  <a:prstClr val="black"/>
                </a:solidFill>
              </a:rPr>
              <a:t>Standard Operating Procedures For EHS</a:t>
            </a:r>
          </a:p>
          <a:p>
            <a:pPr marL="171450" lvl="0" indent="-171450">
              <a:lnSpc>
                <a:spcPct val="150000"/>
              </a:lnSpc>
            </a:pPr>
            <a:r>
              <a:rPr lang="en-US" sz="1400" dirty="0">
                <a:solidFill>
                  <a:prstClr val="black"/>
                </a:solidFill>
              </a:rPr>
              <a:t>Establishment Of First Aid Centres At All Projects</a:t>
            </a:r>
          </a:p>
          <a:p>
            <a:pPr marL="171450" lvl="0" indent="-171450">
              <a:lnSpc>
                <a:spcPct val="150000"/>
              </a:lnSpc>
            </a:pPr>
            <a:r>
              <a:rPr lang="en-US" sz="1400" dirty="0">
                <a:solidFill>
                  <a:prstClr val="black"/>
                </a:solidFill>
              </a:rPr>
              <a:t>Ensuring Safety Compliances And Implementation</a:t>
            </a:r>
          </a:p>
          <a:p>
            <a:pPr marL="171450" lvl="0" indent="-171450">
              <a:lnSpc>
                <a:spcPct val="150000"/>
              </a:lnSpc>
            </a:pPr>
            <a:r>
              <a:rPr lang="en-US" sz="1400" dirty="0">
                <a:solidFill>
                  <a:prstClr val="black"/>
                </a:solidFill>
              </a:rPr>
              <a:t>Ensuring Statutory Compliances  For The Projects</a:t>
            </a:r>
          </a:p>
          <a:p>
            <a:pPr marL="171450" lvl="0" indent="-171450">
              <a:lnSpc>
                <a:spcPct val="150000"/>
              </a:lnSpc>
            </a:pPr>
            <a:r>
              <a:rPr lang="en-US" sz="1400" dirty="0">
                <a:solidFill>
                  <a:prstClr val="black"/>
                </a:solidFill>
              </a:rPr>
              <a:t>Pep Talks, Tool Box Meetings &amp; Training Of Resources</a:t>
            </a:r>
          </a:p>
          <a:p>
            <a:pPr marL="171450" lvl="0" indent="-171450">
              <a:lnSpc>
                <a:spcPct val="150000"/>
              </a:lnSpc>
            </a:pPr>
            <a:r>
              <a:rPr lang="en-US" sz="1400" dirty="0">
                <a:solidFill>
                  <a:prstClr val="black"/>
                </a:solidFill>
              </a:rPr>
              <a:t>Imparting Knowledge On The Importance Of Safety </a:t>
            </a:r>
          </a:p>
          <a:p>
            <a:pPr marL="171450" lvl="0" indent="-171450">
              <a:lnSpc>
                <a:spcPct val="150000"/>
              </a:lnSpc>
            </a:pPr>
            <a:r>
              <a:rPr lang="en-US" sz="1400" dirty="0">
                <a:solidFill>
                  <a:prstClr val="black"/>
                </a:solidFill>
              </a:rPr>
              <a:t>Mock Drills &amp; Safe Evacuation</a:t>
            </a:r>
          </a:p>
          <a:p>
            <a:pPr marL="171450" lvl="0" indent="-171450">
              <a:lnSpc>
                <a:spcPct val="150000"/>
              </a:lnSpc>
            </a:pPr>
            <a:r>
              <a:rPr lang="en-US" sz="1400" dirty="0">
                <a:solidFill>
                  <a:prstClr val="black"/>
                </a:solidFill>
              </a:rPr>
              <a:t>Periodical Health Screening</a:t>
            </a:r>
          </a:p>
          <a:p>
            <a:pPr marL="171450" lvl="0" indent="-171450">
              <a:lnSpc>
                <a:spcPct val="150000"/>
              </a:lnSpc>
            </a:pPr>
            <a:r>
              <a:rPr lang="en-US" sz="1400" dirty="0">
                <a:solidFill>
                  <a:prstClr val="black"/>
                </a:solidFill>
              </a:rPr>
              <a:t>Safety Committee Formation &amp; Continuous Review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029201"/>
            <a:ext cx="1600200" cy="990600"/>
          </a:xfr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608" y="4129238"/>
            <a:ext cx="3939191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ontent Placeholder 3"/>
          <p:cNvSpPr txBox="1">
            <a:spLocks/>
          </p:cNvSpPr>
          <p:nvPr/>
        </p:nvSpPr>
        <p:spPr>
          <a:xfrm>
            <a:off x="4786162" y="4114800"/>
            <a:ext cx="40386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495800" y="3815840"/>
            <a:ext cx="3985260" cy="2973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b="1" dirty="0">
                <a:solidFill>
                  <a:prstClr val="black"/>
                </a:solidFill>
              </a:rPr>
              <a:t>Quality Management System Department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Project Quality Plan For All The Projects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Standard Operating Procedures For Standardization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Quality Control Laboratory 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Ensuring Quality Control On The Products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Ensuring Process Checks At Various Stages Of Works</a:t>
            </a:r>
          </a:p>
          <a:p>
            <a:pPr marL="17145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Ascertaining Quality Assurance To The Customers</a:t>
            </a:r>
          </a:p>
          <a:p>
            <a:pPr marL="17145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Continual Improvement Of Performance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Continuous Training &amp; Development Of Resources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Imparting Knowledge On The Need Of Product Quality 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Product Quality Rating System For Product Quality Enhancement 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Front Line Responsive Team For The Customer Satisfaction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979606"/>
            <a:ext cx="1600200" cy="10130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3979606"/>
            <a:ext cx="1578566" cy="2040194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947" y="1447801"/>
            <a:ext cx="1272188" cy="113151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946" y="2609799"/>
            <a:ext cx="1262148" cy="114872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643" y="2609799"/>
            <a:ext cx="2217908" cy="114872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643" y="1447799"/>
            <a:ext cx="2217908" cy="113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974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dirty="0"/>
              <a:t>EPCO Engineering Procurement &amp; Contracts Private Limited</a:t>
            </a:r>
            <a:br>
              <a:rPr lang="en-US" sz="2800" b="1" dirty="0"/>
            </a:br>
            <a:r>
              <a:rPr lang="en-US" sz="1100" dirty="0"/>
              <a:t>I Architectural &amp; Engineering Design Consultancy I PMC I Construction I Real Estate I Interior Design &amp; Fit Outs I Building Maintenance I </a:t>
            </a:r>
            <a:br>
              <a:rPr lang="en-US" sz="1100" dirty="0"/>
            </a:br>
            <a:br>
              <a:rPr lang="en-US" sz="1100" dirty="0"/>
            </a:br>
            <a:r>
              <a:rPr lang="en-US" sz="1600" b="1" dirty="0"/>
              <a:t>SUPPORTING SERVICES &amp; DEPARTMENTS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3889248" cy="260764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3200" b="1" dirty="0"/>
              <a:t>Personal &amp; Administration Department</a:t>
            </a:r>
          </a:p>
          <a:p>
            <a:pPr marL="171450" indent="-171450"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</a:rPr>
              <a:t>Recruitment, Induction  &amp; Training Of Manpower As Per Policy</a:t>
            </a:r>
          </a:p>
          <a:p>
            <a:pPr marL="171450" indent="-171450"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</a:rPr>
              <a:t>Employee Welfare &amp; Benefits</a:t>
            </a:r>
          </a:p>
          <a:p>
            <a:pPr marL="171450" indent="-171450"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</a:rPr>
              <a:t>Tracking Of Performance Evaluation &amp; Appraisal</a:t>
            </a:r>
          </a:p>
          <a:p>
            <a:pPr marL="171450" indent="-171450"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</a:rPr>
              <a:t>Statutory License &amp; Approvals</a:t>
            </a:r>
          </a:p>
          <a:p>
            <a:pPr marL="171450" indent="-171450"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</a:rPr>
              <a:t>Sticking On To All Statutory Compliances</a:t>
            </a:r>
          </a:p>
          <a:p>
            <a:pPr marL="171450" indent="-171450"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</a:rPr>
              <a:t>Labour Welfare &amp; Camp Maintenance</a:t>
            </a:r>
          </a:p>
          <a:p>
            <a:pPr marL="171450" indent="-171450"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</a:rPr>
              <a:t>Time Office &amp; Up Keeping Of All Records</a:t>
            </a:r>
          </a:p>
          <a:p>
            <a:pPr marL="171450" indent="-171450"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</a:rPr>
              <a:t>Handling All Liasioning Affairs</a:t>
            </a:r>
          </a:p>
          <a:p>
            <a:pPr marL="171450" indent="-171450"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</a:rPr>
              <a:t>To Ensure Trouble Free Operations Of The Customer from Administration Perspective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334787"/>
            <a:ext cx="1738947" cy="1928051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191000"/>
            <a:ext cx="4041775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4129238"/>
            <a:ext cx="40386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sz="1050" dirty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4786162" y="4114800"/>
            <a:ext cx="40386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728427" y="4191000"/>
            <a:ext cx="3947962" cy="2489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b="1" dirty="0">
                <a:solidFill>
                  <a:prstClr val="black"/>
                </a:solidFill>
              </a:rPr>
              <a:t>Finance &amp; Accounts Department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Project Funding &amp; Financing 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Banking &amp; Financial Activities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Collection Of Payments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Accounting, Pay Outs &amp; Payment Follow Up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Statutory Payments On Time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Supporting Of Project Sites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Cash Flows – Inflow &amp; Outflows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Maintaining Ledgers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Tracking Budget &amp; Cost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420" y="4344924"/>
            <a:ext cx="1748028" cy="190195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414" y="1355515"/>
            <a:ext cx="1425844" cy="124718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849" y="1355516"/>
            <a:ext cx="1242151" cy="124718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342" y="2727116"/>
            <a:ext cx="2979162" cy="133814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765" y="1355515"/>
            <a:ext cx="1625246" cy="124718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414" y="2727116"/>
            <a:ext cx="1425844" cy="133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472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dirty="0"/>
              <a:t>EPCO Engineering Procurement &amp; Contracts Private Limited</a:t>
            </a:r>
            <a:br>
              <a:rPr lang="en-US" sz="2400" b="1" dirty="0"/>
            </a:br>
            <a:r>
              <a:rPr lang="en-US" sz="1100" dirty="0"/>
              <a:t>I Architectural &amp; Engineering Design Consultancy I PMC I Construction I Real Estate I Interior Design &amp; Fit Outs I Building Maintenance I </a:t>
            </a:r>
            <a:br>
              <a:rPr lang="en-US" sz="1100" dirty="0"/>
            </a:br>
            <a:br>
              <a:rPr lang="en-US" sz="1100" dirty="0"/>
            </a:br>
            <a:r>
              <a:rPr lang="en-US" sz="1600" b="1" dirty="0"/>
              <a:t>SUPPORTING SERVICES &amp; DEPARTMENTS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264" y="1508760"/>
            <a:ext cx="3819506" cy="2133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400" b="1" dirty="0"/>
              <a:t>Information Technology Department</a:t>
            </a:r>
          </a:p>
          <a:p>
            <a:pPr marL="171450" lvl="0" indent="-171450">
              <a:lnSpc>
                <a:spcPct val="150000"/>
              </a:lnSpc>
            </a:pPr>
            <a:r>
              <a:rPr lang="en-US" sz="1050" dirty="0">
                <a:solidFill>
                  <a:prstClr val="black"/>
                </a:solidFill>
              </a:rPr>
              <a:t>Setting Up Of IT Infrastructure For The Projects</a:t>
            </a:r>
          </a:p>
          <a:p>
            <a:pPr marL="171450" lvl="0" indent="-171450">
              <a:lnSpc>
                <a:spcPct val="150000"/>
              </a:lnSpc>
            </a:pPr>
            <a:r>
              <a:rPr lang="en-US" sz="1050" dirty="0">
                <a:solidFill>
                  <a:prstClr val="black"/>
                </a:solidFill>
              </a:rPr>
              <a:t>Providing Communication Channels</a:t>
            </a:r>
          </a:p>
          <a:p>
            <a:pPr marL="171450" lvl="0" indent="-171450">
              <a:lnSpc>
                <a:spcPct val="150000"/>
              </a:lnSpc>
            </a:pPr>
            <a:r>
              <a:rPr lang="en-US" sz="1050" dirty="0">
                <a:solidFill>
                  <a:prstClr val="black"/>
                </a:solidFill>
              </a:rPr>
              <a:t>Establishment Of Connectivity For Seamless Flow Of Activities</a:t>
            </a:r>
          </a:p>
          <a:p>
            <a:pPr marL="171450" lvl="0" indent="-171450">
              <a:lnSpc>
                <a:spcPct val="150000"/>
              </a:lnSpc>
            </a:pPr>
            <a:r>
              <a:rPr lang="en-US" sz="1050" dirty="0">
                <a:solidFill>
                  <a:prstClr val="black"/>
                </a:solidFill>
              </a:rPr>
              <a:t>Validation Of Software For The Organization And Sites</a:t>
            </a:r>
          </a:p>
          <a:p>
            <a:pPr marL="171450" lvl="0" indent="-171450">
              <a:lnSpc>
                <a:spcPct val="150000"/>
              </a:lnSpc>
            </a:pPr>
            <a:r>
              <a:rPr lang="en-US" sz="1050" dirty="0">
                <a:solidFill>
                  <a:prstClr val="black"/>
                </a:solidFill>
              </a:rPr>
              <a:t>Asset Management Of IT Infrastructure Assets</a:t>
            </a:r>
          </a:p>
          <a:p>
            <a:pPr marL="171450" lvl="0" indent="-171450">
              <a:lnSpc>
                <a:spcPct val="150000"/>
              </a:lnSpc>
            </a:pPr>
            <a:r>
              <a:rPr lang="en-US" sz="1050" dirty="0">
                <a:solidFill>
                  <a:prstClr val="black"/>
                </a:solidFill>
              </a:rPr>
              <a:t>Tracking &amp; Monitoring The Usage Of Network System</a:t>
            </a:r>
          </a:p>
          <a:p>
            <a:pPr marL="171450" lvl="0" indent="-171450">
              <a:lnSpc>
                <a:spcPct val="150000"/>
              </a:lnSpc>
            </a:pPr>
            <a:r>
              <a:rPr lang="en-US" sz="1050" dirty="0">
                <a:solidFill>
                  <a:prstClr val="black"/>
                </a:solidFill>
              </a:rPr>
              <a:t>Acting As A Data Centre For The Organization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117" y="4129238"/>
            <a:ext cx="3939191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4129238"/>
            <a:ext cx="40386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sz="1050" dirty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4786162" y="4114800"/>
            <a:ext cx="40386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713117" y="3979244"/>
            <a:ext cx="3947962" cy="2731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b="1" dirty="0">
                <a:solidFill>
                  <a:prstClr val="black"/>
                </a:solidFill>
              </a:rPr>
              <a:t>Audit Department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Identification Of Key Area Of Audit 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Periodical Internal Audits To Find The Gaps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Statutory Audits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System &amp; Quality Audit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Safety Audits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Technical Audit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External Audit – Coordination &amp; Closure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Ascertaining Closure Of Audit Reports</a:t>
            </a:r>
          </a:p>
          <a:p>
            <a:pPr marL="171450" lvl="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</a:rPr>
              <a:t>Feedback To Management For Effectiveness &amp; Improvements In The System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903" y="2706002"/>
            <a:ext cx="1725098" cy="11696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2819400"/>
            <a:ext cx="1656401" cy="10562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599" y="1524000"/>
            <a:ext cx="1732601" cy="112154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902" y="1524000"/>
            <a:ext cx="1725098" cy="112154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979244"/>
            <a:ext cx="1752600" cy="131162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927" y="3979244"/>
            <a:ext cx="1771594" cy="124457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06" y="5341620"/>
            <a:ext cx="1657388" cy="112676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289" y="5341620"/>
            <a:ext cx="1821713" cy="112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00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dirty="0"/>
              <a:t>EPCO Engineering Procurement &amp; Contracts Private Limited</a:t>
            </a:r>
            <a:br>
              <a:rPr lang="en-US" sz="2800" b="1" dirty="0"/>
            </a:br>
            <a:r>
              <a:rPr lang="en-US" sz="1100" dirty="0"/>
              <a:t>I Architectural &amp; Engineering Design Consultancy I PMC I Construction I Real Estate I Interior Design &amp; Fit Outs I Building Maintenance I </a:t>
            </a:r>
            <a:br>
              <a:rPr lang="en-US" sz="1100" dirty="0"/>
            </a:br>
            <a:br>
              <a:rPr lang="en-US" sz="1100" dirty="0"/>
            </a:br>
            <a:r>
              <a:rPr lang="en-US" sz="1600" b="1" dirty="0"/>
              <a:t>PROJECTS HANDLED BY THE TEAM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819" y="3100852"/>
            <a:ext cx="1355382" cy="1387644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105" y="3100852"/>
            <a:ext cx="1454189" cy="13876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100852"/>
            <a:ext cx="1523999" cy="138764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457126"/>
            <a:ext cx="1339355" cy="147707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105" y="1510994"/>
            <a:ext cx="1454189" cy="147564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286" y="4648356"/>
            <a:ext cx="1350712" cy="117794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88" y="1466172"/>
            <a:ext cx="1361910" cy="147564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18596"/>
            <a:ext cx="1523999" cy="144516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058" y="1510994"/>
            <a:ext cx="1355100" cy="14789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104" y="4648357"/>
            <a:ext cx="1454189" cy="11779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586" y="4660652"/>
            <a:ext cx="1373572" cy="117794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4648357"/>
            <a:ext cx="1523999" cy="119024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3100851"/>
            <a:ext cx="1339355" cy="138764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426" y="3124612"/>
            <a:ext cx="1373572" cy="13638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799" y="4660652"/>
            <a:ext cx="1339355" cy="116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424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dirty="0"/>
              <a:t>EPCO Engineering Procurement &amp; Contracts Private Limited</a:t>
            </a:r>
            <a:br>
              <a:rPr lang="en-US" sz="2800" b="1" dirty="0"/>
            </a:br>
            <a:r>
              <a:rPr lang="en-US" sz="1100" dirty="0"/>
              <a:t>I Architectural &amp; Engineering Design Consultancy I PMC I Construction I Real Estate I Interior Design &amp; Fit Outs I Building Maintenance I </a:t>
            </a:r>
            <a:br>
              <a:rPr lang="en-US" sz="1100" dirty="0"/>
            </a:br>
            <a:br>
              <a:rPr lang="en-US" sz="1100" dirty="0"/>
            </a:br>
            <a:r>
              <a:rPr lang="en-US" sz="1600" b="1" dirty="0"/>
              <a:t>PROJECTS HANDLED BY THE TEAM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984" y="1431736"/>
            <a:ext cx="1952657" cy="16162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431736"/>
            <a:ext cx="2057400" cy="161626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431737"/>
            <a:ext cx="2191526" cy="161626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31736"/>
            <a:ext cx="1523998" cy="161626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3161909"/>
            <a:ext cx="1523999" cy="133389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985" y="3161909"/>
            <a:ext cx="1952656" cy="133389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420" y="3138444"/>
            <a:ext cx="2037780" cy="135149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3150185"/>
            <a:ext cx="2191526" cy="134561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985" y="4572000"/>
            <a:ext cx="1952657" cy="16002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1" y="4572000"/>
            <a:ext cx="2191526" cy="16002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0"/>
            <a:ext cx="1523998" cy="160020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420" y="4591258"/>
            <a:ext cx="2037780" cy="158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863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dirty="0"/>
              <a:t>EPCO Engineering Procurement &amp; Contracts Private Limited</a:t>
            </a:r>
            <a:br>
              <a:rPr lang="en-US" sz="2400" b="1" dirty="0"/>
            </a:br>
            <a:r>
              <a:rPr lang="en-US" sz="1100" dirty="0"/>
              <a:t>I Architectural &amp; Engineering Design Consultancy I PMC I Construction I Real Estate I Interior Design &amp; Fit Outs I Building Maintenance I </a:t>
            </a:r>
            <a:br>
              <a:rPr lang="en-US" sz="1100" dirty="0"/>
            </a:br>
            <a:br>
              <a:rPr lang="en-US" sz="1100" dirty="0"/>
            </a:br>
            <a:r>
              <a:rPr lang="en-US" sz="1600" b="1" dirty="0"/>
              <a:t>PROJECTS HANDLED BY THE TEAM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61" y="3276600"/>
            <a:ext cx="3499803" cy="3140678"/>
          </a:xfr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608" y="4129238"/>
            <a:ext cx="3939191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4129238"/>
            <a:ext cx="40386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sz="1050" dirty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4786162" y="4114800"/>
            <a:ext cx="40386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3276600"/>
            <a:ext cx="5064723" cy="31242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0"/>
            <a:ext cx="1727164" cy="163705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524000"/>
            <a:ext cx="1600200" cy="163705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168" y="1534807"/>
            <a:ext cx="1600200" cy="163705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660" y="1534807"/>
            <a:ext cx="1544339" cy="163705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299" y="1507514"/>
            <a:ext cx="1586624" cy="165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306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dirty="0"/>
              <a:t>EPCO Engineering Procurement &amp; Contracts Private Limited</a:t>
            </a:r>
            <a:br>
              <a:rPr lang="en-US" sz="2400" b="1" dirty="0"/>
            </a:br>
            <a:r>
              <a:rPr lang="en-US" sz="1100" dirty="0"/>
              <a:t>I Architectural &amp; Engineering Design Consultancy I PMC I Construction I Real Estate I Interior Design &amp; Fit outs I Building Maintenance I </a:t>
            </a:r>
            <a:br>
              <a:rPr lang="en-US" sz="1100" dirty="0"/>
            </a:br>
            <a:br>
              <a:rPr lang="en-US" sz="1100" dirty="0"/>
            </a:br>
            <a:r>
              <a:rPr lang="en-US" sz="1600" b="1" dirty="0"/>
              <a:t>SERVICES PROVIDED BY THE ORGANIZATION</a:t>
            </a:r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4786162" y="4114800"/>
            <a:ext cx="40386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3886200" y="1828800"/>
            <a:ext cx="4267200" cy="2133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400" b="1" dirty="0"/>
              <a:t>We have our Foot Prints into </a:t>
            </a:r>
          </a:p>
          <a:p>
            <a:pPr marL="171450" lvl="0" indent="-171450">
              <a:lnSpc>
                <a:spcPct val="150000"/>
              </a:lnSpc>
            </a:pPr>
            <a:r>
              <a:rPr lang="en-US" sz="1050" dirty="0">
                <a:solidFill>
                  <a:prstClr val="black"/>
                </a:solidFill>
              </a:rPr>
              <a:t>Residential Projects (Villas, High Rise Apartments, Gated Communities, Etc.)</a:t>
            </a:r>
          </a:p>
          <a:p>
            <a:pPr marL="171450" lvl="0" indent="-171450">
              <a:lnSpc>
                <a:spcPct val="150000"/>
              </a:lnSpc>
            </a:pPr>
            <a:r>
              <a:rPr lang="en-US" sz="1050" dirty="0">
                <a:solidFill>
                  <a:prstClr val="black"/>
                </a:solidFill>
              </a:rPr>
              <a:t>Industrial Projects (Green Field &amp; Brown Field Including Renovation Works)</a:t>
            </a:r>
          </a:p>
          <a:p>
            <a:pPr marL="171450" indent="-171450">
              <a:lnSpc>
                <a:spcPct val="150000"/>
              </a:lnSpc>
            </a:pPr>
            <a:r>
              <a:rPr lang="en-US" sz="1050" dirty="0">
                <a:solidFill>
                  <a:prstClr val="black"/>
                </a:solidFill>
              </a:rPr>
              <a:t>Hospital &amp; Hospitality Projects </a:t>
            </a:r>
          </a:p>
          <a:p>
            <a:pPr marL="171450" lvl="0" indent="-171450">
              <a:lnSpc>
                <a:spcPct val="150000"/>
              </a:lnSpc>
            </a:pPr>
            <a:r>
              <a:rPr lang="en-US" sz="1050" dirty="0">
                <a:solidFill>
                  <a:prstClr val="black"/>
                </a:solidFill>
              </a:rPr>
              <a:t>Turn Key Projects </a:t>
            </a:r>
            <a:r>
              <a:rPr lang="en-US" sz="1100" dirty="0">
                <a:solidFill>
                  <a:prstClr val="black"/>
                </a:solidFill>
              </a:rPr>
              <a:t>(Design &amp; Build Projects Within Budget Figures)</a:t>
            </a:r>
          </a:p>
          <a:p>
            <a:pPr marL="171450" lvl="0" indent="-171450">
              <a:lnSpc>
                <a:spcPct val="150000"/>
              </a:lnSpc>
            </a:pPr>
            <a:r>
              <a:rPr lang="en-US" sz="1050" dirty="0">
                <a:solidFill>
                  <a:prstClr val="black"/>
                </a:solidFill>
              </a:rPr>
              <a:t>Interior Design &amp; Fit Outs</a:t>
            </a:r>
          </a:p>
          <a:p>
            <a:pPr marL="171450" indent="-171450">
              <a:lnSpc>
                <a:spcPct val="150000"/>
              </a:lnSpc>
            </a:pPr>
            <a:r>
              <a:rPr lang="en-US" sz="1050" dirty="0">
                <a:solidFill>
                  <a:prstClr val="black"/>
                </a:solidFill>
              </a:rPr>
              <a:t>Treatment Plants</a:t>
            </a:r>
          </a:p>
          <a:p>
            <a:pPr marL="171450" lvl="0" indent="-171450">
              <a:lnSpc>
                <a:spcPct val="150000"/>
              </a:lnSpc>
            </a:pPr>
            <a:r>
              <a:rPr lang="en-US" sz="1050" dirty="0">
                <a:solidFill>
                  <a:prstClr val="black"/>
                </a:solidFill>
              </a:rPr>
              <a:t>Show Rooms</a:t>
            </a:r>
          </a:p>
          <a:p>
            <a:pPr marL="171450" indent="-171450">
              <a:lnSpc>
                <a:spcPct val="150000"/>
              </a:lnSpc>
            </a:pPr>
            <a:r>
              <a:rPr lang="en-US" sz="1050" dirty="0">
                <a:solidFill>
                  <a:prstClr val="black"/>
                </a:solidFill>
              </a:rPr>
              <a:t>Building Maintenance Services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85800" y="4114800"/>
            <a:ext cx="3200400" cy="19050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1400" b="1" dirty="0"/>
              <a:t>Contact us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1400" dirty="0">
                <a:solidFill>
                  <a:prstClr val="black"/>
                </a:solidFill>
              </a:rPr>
              <a:t>EPCO Engineering Procurement &amp; Contracts Private Limited,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1300" dirty="0">
                <a:solidFill>
                  <a:prstClr val="black"/>
                </a:solidFill>
              </a:rPr>
              <a:t>Senate Space, 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1300" dirty="0">
                <a:solidFill>
                  <a:prstClr val="black"/>
                </a:solidFill>
              </a:rPr>
              <a:t>1/1A, Ground Floor, UR Nagar Extension, Anna Nagar West Extension, 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1300" dirty="0">
                <a:solidFill>
                  <a:prstClr val="black"/>
                </a:solidFill>
              </a:rPr>
              <a:t>Chennai, Tamil Nadu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1300" dirty="0">
                <a:solidFill>
                  <a:prstClr val="black"/>
                </a:solidFill>
              </a:rPr>
              <a:t>PIN: 600 050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300" dirty="0">
                <a:solidFill>
                  <a:prstClr val="black"/>
                </a:solidFill>
              </a:rPr>
              <a:t>I +91-44-79694593 I +91-9345915002 I +91-9962003062 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300" dirty="0">
                <a:solidFill>
                  <a:prstClr val="black"/>
                </a:solidFill>
              </a:rPr>
              <a:t>I </a:t>
            </a:r>
            <a:r>
              <a:rPr lang="en-US" sz="1300" dirty="0">
                <a:solidFill>
                  <a:prstClr val="black"/>
                </a:solidFill>
                <a:hlinkClick r:id="rId3"/>
              </a:rPr>
              <a:t>epcogroupcompanies@gmail.com</a:t>
            </a:r>
            <a:r>
              <a:rPr lang="en-US" sz="1300" dirty="0">
                <a:solidFill>
                  <a:prstClr val="black"/>
                </a:solidFill>
              </a:rPr>
              <a:t>  I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prstClr val="black"/>
                </a:solidFill>
              </a:rPr>
              <a:t>I</a:t>
            </a:r>
            <a:r>
              <a:rPr lang="en-US" sz="900" dirty="0">
                <a:solidFill>
                  <a:prstClr val="black"/>
                </a:solidFill>
              </a:rPr>
              <a:t> </a:t>
            </a:r>
            <a:r>
              <a:rPr lang="en-US" sz="1100" dirty="0">
                <a:solidFill>
                  <a:prstClr val="black"/>
                </a:solidFill>
              </a:rPr>
              <a:t>CIN</a:t>
            </a:r>
            <a:r>
              <a:rPr lang="en-US" sz="1500" dirty="0">
                <a:solidFill>
                  <a:prstClr val="black"/>
                </a:solidFill>
              </a:rPr>
              <a:t>: </a:t>
            </a:r>
            <a:r>
              <a:rPr lang="en-US" sz="1100" dirty="0"/>
              <a:t>U45309TN2020PTC137334 I MSME: </a:t>
            </a:r>
            <a:r>
              <a:rPr lang="en-US" sz="1200" dirty="0"/>
              <a:t>UDYAM-TN-02-0014593 I</a:t>
            </a:r>
            <a:endParaRPr lang="en-US" sz="1500" dirty="0">
              <a:solidFill>
                <a:prstClr val="black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050" dirty="0">
                <a:solidFill>
                  <a:prstClr val="black"/>
                </a:solidFill>
              </a:rPr>
              <a:t>I </a:t>
            </a:r>
            <a:r>
              <a:rPr lang="en-US" sz="1100" dirty="0">
                <a:solidFill>
                  <a:prstClr val="black"/>
                </a:solidFill>
              </a:rPr>
              <a:t>GSTIN: </a:t>
            </a:r>
            <a:r>
              <a:rPr lang="en-US" sz="1100" dirty="0"/>
              <a:t>33AAGCE0391M1ZK I PAN: AAGCE0391M</a:t>
            </a:r>
            <a:r>
              <a:rPr lang="en-US" sz="1300" dirty="0"/>
              <a:t> </a:t>
            </a:r>
            <a:r>
              <a:rPr lang="en-US" sz="1100" dirty="0"/>
              <a:t>I</a:t>
            </a:r>
            <a:endParaRPr lang="en-US" sz="1050" dirty="0">
              <a:solidFill>
                <a:prstClr val="black"/>
              </a:solidFill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2971800" cy="2133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b="1" dirty="0"/>
              <a:t>Field of Services </a:t>
            </a:r>
          </a:p>
          <a:p>
            <a:pPr marL="171450" lvl="0" indent="-171450">
              <a:lnSpc>
                <a:spcPct val="150000"/>
              </a:lnSpc>
            </a:pPr>
            <a:r>
              <a:rPr lang="en-US" sz="1050" dirty="0">
                <a:solidFill>
                  <a:prstClr val="black"/>
                </a:solidFill>
              </a:rPr>
              <a:t>Architectural &amp; Engineering Design Consultancy</a:t>
            </a:r>
          </a:p>
          <a:p>
            <a:pPr marL="171450" lvl="0" indent="-171450">
              <a:lnSpc>
                <a:spcPct val="150000"/>
              </a:lnSpc>
            </a:pPr>
            <a:r>
              <a:rPr lang="en-US" sz="1050" dirty="0">
                <a:solidFill>
                  <a:prstClr val="black"/>
                </a:solidFill>
              </a:rPr>
              <a:t>Project Management Consultancy</a:t>
            </a:r>
          </a:p>
          <a:p>
            <a:pPr marL="171450" indent="-171450">
              <a:lnSpc>
                <a:spcPct val="150000"/>
              </a:lnSpc>
            </a:pPr>
            <a:r>
              <a:rPr lang="en-US" sz="1050" dirty="0">
                <a:solidFill>
                  <a:prstClr val="black"/>
                </a:solidFill>
              </a:rPr>
              <a:t>Project Construction Contracts </a:t>
            </a:r>
          </a:p>
          <a:p>
            <a:pPr marL="171450" indent="-171450">
              <a:lnSpc>
                <a:spcPct val="150000"/>
              </a:lnSpc>
            </a:pPr>
            <a:r>
              <a:rPr lang="en-US" sz="1050" dirty="0">
                <a:solidFill>
                  <a:prstClr val="black"/>
                </a:solidFill>
              </a:rPr>
              <a:t>Estate Development</a:t>
            </a:r>
          </a:p>
          <a:p>
            <a:pPr marL="171450" lvl="0" indent="-171450">
              <a:lnSpc>
                <a:spcPct val="150000"/>
              </a:lnSpc>
            </a:pPr>
            <a:r>
              <a:rPr lang="en-US" sz="1050" dirty="0">
                <a:solidFill>
                  <a:prstClr val="black"/>
                </a:solidFill>
              </a:rPr>
              <a:t>Interior Design &amp; Fit Outs</a:t>
            </a:r>
          </a:p>
          <a:p>
            <a:pPr marL="171450" indent="-171450">
              <a:lnSpc>
                <a:spcPct val="150000"/>
              </a:lnSpc>
            </a:pPr>
            <a:r>
              <a:rPr lang="en-US" sz="1050" dirty="0">
                <a:solidFill>
                  <a:prstClr val="black"/>
                </a:solidFill>
              </a:rPr>
              <a:t>Building Maintenance Service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3962400" y="4191000"/>
            <a:ext cx="3124200" cy="2133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18329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5232</TotalTime>
  <Words>1563</Words>
  <Application>Microsoft Office PowerPoint</Application>
  <PresentationFormat>On-screen Show (4:3)</PresentationFormat>
  <Paragraphs>220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EPCO Engineering Procurement &amp; Contracts Private Limited I Architectural &amp; Engineering Design Consultancy I PMC I Construction I Real Estate I Interior Design &amp; Fit Outs I Building Maintenance I </vt:lpstr>
      <vt:lpstr>EPCO Engineering Procurement &amp; Contracts Private Limited I Architectural &amp; Engineering Design Consultancy I PMC I Construction I Real Estate I Interior Design &amp; Fit Outs I Building Maintenance I   BUSINESS VERTICAL DIVISIONS</vt:lpstr>
      <vt:lpstr>EPCO Engineering Procurement &amp; Contracts Private Limited I Architectural &amp; Engineering Design Consultancy I PMC I Construction I Real Estate I Interior Design &amp; Fit outs I Building Maintenance I   BUSINESS VERTICAL DIVISIONS</vt:lpstr>
      <vt:lpstr>EPCO Engineering Procurement &amp; Contracts Private Limited I Architectural &amp; Engineering Design Consultancy I PMC I Construction I Real Estate I Interior Design &amp; Fit outs I Building Maintenance I   BUSINESS VERTICAL DIVISIONS</vt:lpstr>
      <vt:lpstr>EPCO Engineering Procurement &amp; Contracts Private Limited I Architectural &amp; Engineering Design Consultancy I PMC I Construction I Real Estate I Interior Design &amp; Fit outs I Building Maintenance I   SUPPORTING SERVICES &amp; DEPARTMENTS</vt:lpstr>
      <vt:lpstr>EPCO Engineering Procurement &amp; Contracts Private Limited I Architectural &amp; Engineering Design Consultancy I PMC I Construction I Real Estate I Interior Design &amp; Fit Outs I Building Maintenance I   SUPPORTING SERVICES &amp; DEPARTMENTS</vt:lpstr>
      <vt:lpstr>EPCO Engineering Procurement &amp; Contracts Private Limited I Architectural &amp; Engineering Design Consultancy I PMC I Construction I Real Estate I Interior Design &amp; Fit Outs I Building Maintenance I   SUPPORTING SERVICES &amp; DEPARTMENTS</vt:lpstr>
      <vt:lpstr>EPCO Engineering Procurement &amp; Contracts Private Limited I Architectural &amp; Engineering Design Consultancy I PMC I Construction I Real Estate I Interior Design &amp; Fit Outs I Building Maintenance I   SUPPORTING SERVICES &amp; DEPARTMENTS</vt:lpstr>
      <vt:lpstr>EPCO Engineering Procurement &amp; Contracts Private Limited I Architectural &amp; Engineering Design Consultancy I PMC I Construction I Real Estate I Interior Design &amp; Fit Outs I Building Maintenance I   SUPPORTING SERVICES &amp; DEPARTMENTS</vt:lpstr>
      <vt:lpstr>EPCO Engineering Procurement &amp; Contracts Private Limited I Architectural &amp; Engineering Design Consultancy I PMC I Construction I Real Estate I Interior Design &amp; Fit Outs I Building Maintenance I   PROJECTS HANDLED BY THE TEAM</vt:lpstr>
      <vt:lpstr>EPCO Engineering Procurement &amp; Contracts Private Limited I Architectural &amp; Engineering Design Consultancy I PMC I Construction I Real Estate I Interior Design &amp; Fit Outs I Building Maintenance I   PROJECTS HANDLED BY THE TEAM</vt:lpstr>
      <vt:lpstr>EPCO Engineering Procurement &amp; Contracts Private Limited I Architectural &amp; Engineering Design Consultancy I PMC I Construction I Real Estate I Interior Design &amp; Fit Outs I Building Maintenance I   PROJECTS HANDLED BY THE TEAM</vt:lpstr>
      <vt:lpstr>EPCO Engineering Procurement &amp; Contracts Private Limited I Architectural &amp; Engineering Design Consultancy I PMC I Construction I Real Estate I Interior Design &amp; Fit outs I Building Maintenance I   SERVICES PROVIDED BY THE ORGANIZATION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EPCO Engineering Procurement &amp; Contracts Private Limited I Architectural</dc:title>
  <dc:creator>Windows User</dc:creator>
  <cp:lastModifiedBy>S</cp:lastModifiedBy>
  <cp:revision>294</cp:revision>
  <dcterms:created xsi:type="dcterms:W3CDTF">2020-09-21T05:15:12Z</dcterms:created>
  <dcterms:modified xsi:type="dcterms:W3CDTF">2021-07-03T07:48:37Z</dcterms:modified>
</cp:coreProperties>
</file>